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81" r:id="rId3"/>
    <p:sldId id="261" r:id="rId4"/>
    <p:sldId id="412" r:id="rId5"/>
    <p:sldId id="418" r:id="rId6"/>
    <p:sldId id="414" r:id="rId7"/>
    <p:sldId id="427" r:id="rId8"/>
    <p:sldId id="429" r:id="rId9"/>
    <p:sldId id="425" r:id="rId10"/>
    <p:sldId id="426" r:id="rId11"/>
    <p:sldId id="419" r:id="rId12"/>
    <p:sldId id="420" r:id="rId13"/>
    <p:sldId id="421" r:id="rId14"/>
    <p:sldId id="430" r:id="rId15"/>
    <p:sldId id="393" r:id="rId16"/>
    <p:sldId id="432" r:id="rId17"/>
    <p:sldId id="43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hrim You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75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AFA8A-63F4-EF49-A9AE-07976290B810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5D2D7-6CB2-C047-8B94-E797DE3EC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88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7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7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6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 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01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01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33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01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01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78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5D2D7-6CB2-C047-8B94-E797DE3EC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6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6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5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34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1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50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76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9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18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3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0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35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06DE8-608B-AE45-B201-C9D9E8B1676A}" type="datetimeFigureOut">
              <a:rPr lang="en-US" smtClean="0"/>
              <a:t>3/13/17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DC5CD-910B-6E49-9A24-9BF36AE90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99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package" Target="../embeddings/Microsoft_Excel_Sheet1.xlsx"/><Relationship Id="rId5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package" Target="../embeddings/Microsoft_Excel_Sheet2.xlsx"/><Relationship Id="rId5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3.xlsx"/><Relationship Id="rId4" Type="http://schemas.openxmlformats.org/officeDocument/2006/relationships/image" Target="../media/image12.emf"/><Relationship Id="rId5" Type="http://schemas.openxmlformats.org/officeDocument/2006/relationships/package" Target="../embeddings/Microsoft_Excel_Sheet4.xlsx"/><Relationship Id="rId6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smtClean="0"/>
              <a:t>Protein Interaction Quantitation (PIQ)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March 13</a:t>
            </a:r>
            <a:r>
              <a:rPr lang="en-US" baseline="30000" dirty="0" smtClean="0"/>
              <a:t>th</a:t>
            </a:r>
            <a:r>
              <a:rPr lang="en-US" dirty="0" smtClean="0"/>
              <a:t>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454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Step 4. Constructing </a:t>
            </a:r>
            <a:r>
              <a:rPr lang="en-US" sz="2800" dirty="0"/>
              <a:t>binary binding site calls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 In </a:t>
            </a:r>
            <a:r>
              <a:rPr lang="en-US" sz="2400" dirty="0"/>
              <a:t>order to match outputs with </a:t>
            </a:r>
            <a:r>
              <a:rPr lang="en-US" sz="2400" dirty="0" err="1"/>
              <a:t>ChIP</a:t>
            </a:r>
            <a:r>
              <a:rPr lang="en-US" sz="2400" dirty="0"/>
              <a:t> and </a:t>
            </a:r>
            <a:r>
              <a:rPr lang="en-US" sz="2400" dirty="0" err="1"/>
              <a:t>DNase</a:t>
            </a:r>
            <a:r>
              <a:rPr lang="en-US" sz="2400" dirty="0"/>
              <a:t> peak callers</a:t>
            </a:r>
            <a:r>
              <a:rPr lang="en-US" sz="2400" dirty="0" smtClean="0"/>
              <a:t>, </a:t>
            </a:r>
            <a:r>
              <a:rPr lang="en-US" sz="2400" dirty="0"/>
              <a:t>use a straightforward t-test based cutoff to call sites as binary bound/unbound. </a:t>
            </a:r>
          </a:p>
          <a:p>
            <a:r>
              <a:rPr lang="en-US" sz="2400" dirty="0"/>
              <a:t>U</a:t>
            </a:r>
            <a:r>
              <a:rPr lang="en-US" sz="2400" dirty="0" smtClean="0"/>
              <a:t>se </a:t>
            </a:r>
            <a:r>
              <a:rPr lang="en-US" sz="2400" dirty="0"/>
              <a:t>binding-rate (probability of binding times local chromatin accessibility) </a:t>
            </a:r>
            <a:r>
              <a:rPr lang="en-US" sz="2400" dirty="0" smtClean="0"/>
              <a:t>as </a:t>
            </a:r>
            <a:r>
              <a:rPr lang="en-US" sz="2400" dirty="0"/>
              <a:t>the primary </a:t>
            </a:r>
            <a:r>
              <a:rPr lang="en-US" sz="2400" dirty="0" smtClean="0"/>
              <a:t>metric. </a:t>
            </a:r>
          </a:p>
          <a:p>
            <a:r>
              <a:rPr lang="en-US" sz="2400" dirty="0" smtClean="0"/>
              <a:t> Fit </a:t>
            </a:r>
            <a:r>
              <a:rPr lang="en-US" sz="2400" dirty="0"/>
              <a:t>a normal to the unbound portion using the median and interquartile range. </a:t>
            </a:r>
            <a:r>
              <a:rPr lang="en-US" sz="2400" dirty="0" smtClean="0"/>
              <a:t> </a:t>
            </a:r>
            <a:endParaRPr lang="en-US" sz="2400" dirty="0"/>
          </a:p>
          <a:p>
            <a:r>
              <a:rPr lang="en-US" sz="2400" dirty="0"/>
              <a:t>C</a:t>
            </a:r>
            <a:r>
              <a:rPr lang="en-US" sz="2400" dirty="0" smtClean="0"/>
              <a:t>ut </a:t>
            </a:r>
            <a:r>
              <a:rPr lang="en-US" sz="2400" dirty="0"/>
              <a:t>off calls at 0.01 p-value and detect on average ten thousand binding sites per factor.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71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128000" cy="1020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Mouse </a:t>
            </a:r>
            <a:r>
              <a:rPr lang="en-US" sz="3200" dirty="0" err="1" smtClean="0"/>
              <a:t>Jaspar</a:t>
            </a:r>
            <a:r>
              <a:rPr lang="en-US" sz="3200" dirty="0" smtClean="0"/>
              <a:t> Core Data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355600" y="1143000"/>
            <a:ext cx="9144000" cy="5909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&gt;MA0002.2	RUNX1</a:t>
            </a:r>
          </a:p>
          <a:p>
            <a:r>
              <a:rPr lang="de-DE" dirty="0"/>
              <a:t>A  [ 287  234  123   57    0   87    0   17   10  131  500 ]</a:t>
            </a:r>
          </a:p>
          <a:p>
            <a:r>
              <a:rPr lang="de-DE" dirty="0"/>
              <a:t>C  [ 496  485 1072    0   75  127    0   42  400  463  158 ]</a:t>
            </a:r>
          </a:p>
          <a:p>
            <a:r>
              <a:rPr lang="de-DE" dirty="0"/>
              <a:t>G  [ 696  467  149    7 1872   70 1987 1848  251   81  289 ]</a:t>
            </a:r>
          </a:p>
          <a:p>
            <a:r>
              <a:rPr lang="de-DE" dirty="0"/>
              <a:t>T  [ 521  814  656 1936   53 1716   13   93 1339 1325 1053 ]</a:t>
            </a:r>
          </a:p>
          <a:p>
            <a:r>
              <a:rPr lang="de-DE" dirty="0"/>
              <a:t>&gt;MA0004.1	</a:t>
            </a:r>
            <a:r>
              <a:rPr lang="de-DE" dirty="0" err="1"/>
              <a:t>Arnt</a:t>
            </a:r>
            <a:endParaRPr lang="de-DE" dirty="0"/>
          </a:p>
          <a:p>
            <a:r>
              <a:rPr lang="de-DE" dirty="0"/>
              <a:t>A  [ 4 19  0  0  0  0 ]</a:t>
            </a:r>
          </a:p>
          <a:p>
            <a:r>
              <a:rPr lang="de-DE" dirty="0"/>
              <a:t>C  [16  0 20  0  0  0 ]</a:t>
            </a:r>
          </a:p>
          <a:p>
            <a:r>
              <a:rPr lang="de-DE" dirty="0"/>
              <a:t>G  [ 0  1  0 20  0 20 ]</a:t>
            </a:r>
          </a:p>
          <a:p>
            <a:r>
              <a:rPr lang="de-DE" dirty="0"/>
              <a:t>T  [ 0  0  0  0 20  0 ]</a:t>
            </a:r>
          </a:p>
          <a:p>
            <a:r>
              <a:rPr lang="de-DE" dirty="0"/>
              <a:t>&gt;MA0006.1	Ahr::</a:t>
            </a:r>
            <a:r>
              <a:rPr lang="de-DE" dirty="0" err="1"/>
              <a:t>Arnt</a:t>
            </a:r>
            <a:endParaRPr lang="de-DE" dirty="0"/>
          </a:p>
          <a:p>
            <a:r>
              <a:rPr lang="de-DE" dirty="0"/>
              <a:t>A  [ 3  0  0  0  0  0 ]</a:t>
            </a:r>
          </a:p>
          <a:p>
            <a:r>
              <a:rPr lang="de-DE" dirty="0"/>
              <a:t>C  [ 8  0 23  0  0  0 ]</a:t>
            </a:r>
          </a:p>
          <a:p>
            <a:r>
              <a:rPr lang="de-DE" dirty="0"/>
              <a:t>G  [ 2 23  0 23  0 24 ]</a:t>
            </a:r>
          </a:p>
          <a:p>
            <a:r>
              <a:rPr lang="de-DE" dirty="0"/>
              <a:t>T  [11  1  1  1 24  0 ]</a:t>
            </a:r>
          </a:p>
          <a:p>
            <a:r>
              <a:rPr lang="de-DE" dirty="0"/>
              <a:t>&gt;MA0007.3	Ar</a:t>
            </a:r>
          </a:p>
          <a:p>
            <a:r>
              <a:rPr lang="de-DE" dirty="0"/>
              <a:t>A  [1094  939    8 1197 2167    4 1997  199  561  755   33    0   22 1195    7   32  430 ]</a:t>
            </a:r>
          </a:p>
          <a:p>
            <a:r>
              <a:rPr lang="de-DE" dirty="0"/>
              <a:t>C  [ 167   17    0  291    5 2189   20 1228  611  250  277    4    4  112 2166 1542 1092 ]</a:t>
            </a:r>
          </a:p>
          <a:p>
            <a:r>
              <a:rPr lang="de-DE" dirty="0"/>
              <a:t>G  [1555 2221 3837  184    3    5  273  328  991 1673    8 3618    0  230    0    2  343 ]</a:t>
            </a:r>
          </a:p>
          <a:p>
            <a:r>
              <a:rPr lang="de-DE" dirty="0"/>
              <a:t>T  [ 286   19    6 1027    3    2   11  712  509  207 2529    1 2768 1094    8  829  913 ]</a:t>
            </a:r>
          </a:p>
          <a:p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6942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039"/>
            <a:ext cx="8229600" cy="1143000"/>
          </a:xfrm>
        </p:spPr>
        <p:txBody>
          <a:bodyPr/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952500" y="1887539"/>
            <a:ext cx="7620000" cy="2862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chr10	16309083	16309098	MA01432 Sox2	967	+</a:t>
            </a:r>
          </a:p>
          <a:p>
            <a:r>
              <a:rPr lang="en-US" dirty="0"/>
              <a:t>chr10	16309136	16309151	MA01432 Sox2	1000	</a:t>
            </a:r>
            <a:r>
              <a:rPr lang="en-US" dirty="0" smtClean="0"/>
              <a:t>-</a:t>
            </a:r>
            <a:endParaRPr lang="en-US" dirty="0"/>
          </a:p>
          <a:p>
            <a:r>
              <a:rPr lang="en-US" dirty="0"/>
              <a:t>chr10	29720708	29720723	MA01432 Sox2	1000	</a:t>
            </a:r>
            <a:r>
              <a:rPr lang="en-US" dirty="0" smtClean="0"/>
              <a:t>-</a:t>
            </a:r>
            <a:endParaRPr lang="en-US" dirty="0"/>
          </a:p>
          <a:p>
            <a:r>
              <a:rPr lang="en-US" dirty="0"/>
              <a:t>chr10	57909312	57909327	MA01432 Sox2	1000	+</a:t>
            </a:r>
          </a:p>
          <a:p>
            <a:r>
              <a:rPr lang="en-US" dirty="0"/>
              <a:t>chr10	119363158	119363173	MA01432 Sox2	1000	+</a:t>
            </a:r>
          </a:p>
          <a:p>
            <a:r>
              <a:rPr lang="en-US" dirty="0"/>
              <a:t>chr11	96517000	96517015	MA01432 Sox2	964	+</a:t>
            </a:r>
          </a:p>
          <a:p>
            <a:r>
              <a:rPr lang="en-US" dirty="0"/>
              <a:t>chr11	102864523	102864538	MA01432 Sox2	1000	+</a:t>
            </a:r>
          </a:p>
          <a:p>
            <a:r>
              <a:rPr lang="en-US" dirty="0"/>
              <a:t>chr12	45472543	45472558	MA01432 Sox2	1000	</a:t>
            </a:r>
            <a:r>
              <a:rPr lang="en-US" dirty="0" smtClean="0"/>
              <a:t>-</a:t>
            </a:r>
            <a:endParaRPr lang="en-US" dirty="0"/>
          </a:p>
          <a:p>
            <a:r>
              <a:rPr lang="en-US" dirty="0"/>
              <a:t>chr12	100158630	100158645	MA01432 Sox2	916	+</a:t>
            </a:r>
          </a:p>
          <a:p>
            <a:r>
              <a:rPr lang="en-US" dirty="0"/>
              <a:t>chr12	114393961	114393976	MA01432 Sox2	902	+</a:t>
            </a:r>
          </a:p>
        </p:txBody>
      </p:sp>
      <p:sp>
        <p:nvSpPr>
          <p:cNvPr id="5" name="Rectangle 4"/>
          <p:cNvSpPr/>
          <p:nvPr/>
        </p:nvSpPr>
        <p:spPr>
          <a:xfrm>
            <a:off x="1282700" y="5380335"/>
            <a:ext cx="6997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Purity is a proxy for PPV. A purity of 0.7 means 70% of the </a:t>
            </a:r>
            <a:r>
              <a:rPr lang="en-US" dirty="0" smtClean="0"/>
              <a:t>entries </a:t>
            </a:r>
            <a:r>
              <a:rPr lang="en-US" dirty="0"/>
              <a:t>will be </a:t>
            </a:r>
            <a:r>
              <a:rPr lang="en-US" dirty="0" smtClean="0"/>
              <a:t>bound.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396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Footprint enrichment test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Identify a TF that regulates a set of peaks</a:t>
            </a:r>
          </a:p>
          <a:p>
            <a:r>
              <a:rPr lang="en-US" sz="2400" dirty="0" smtClean="0"/>
              <a:t>Test if the number of footprints of a specific TF overlapping with the peaks of interest (</a:t>
            </a:r>
            <a:r>
              <a:rPr lang="en-US" sz="2400" dirty="0"/>
              <a:t>ex. </a:t>
            </a:r>
            <a:r>
              <a:rPr lang="en-US" sz="2400" dirty="0" smtClean="0"/>
              <a:t>distal </a:t>
            </a:r>
            <a:r>
              <a:rPr lang="en-US" sz="2400" dirty="0"/>
              <a:t>alpha peaks</a:t>
            </a:r>
            <a:r>
              <a:rPr lang="en-US" sz="2400" dirty="0" smtClean="0"/>
              <a:t>) is significantly different from the number of footprints overlapping with another set of peaks (ex. </a:t>
            </a:r>
            <a:r>
              <a:rPr lang="en-US" sz="2400" dirty="0"/>
              <a:t>n</a:t>
            </a:r>
            <a:r>
              <a:rPr lang="en-US" sz="2400" dirty="0" smtClean="0"/>
              <a:t>on-differential distal peaks)</a:t>
            </a:r>
          </a:p>
          <a:p>
            <a:r>
              <a:rPr lang="en-US" sz="2400" dirty="0" smtClean="0"/>
              <a:t>Usually, the two sets of peaks have different peak intensities, for example,</a:t>
            </a:r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verage peak intensity of distal alpha peaks (5412) =</a:t>
            </a:r>
            <a:r>
              <a:rPr lang="nb-NO" sz="2000" dirty="0" smtClean="0"/>
              <a:t>18</a:t>
            </a:r>
            <a:endParaRPr lang="en-US" sz="2000" dirty="0" smtClean="0"/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verage peak intensity of non-differential distal peaks (</a:t>
            </a:r>
            <a:r>
              <a:rPr lang="is-IS" sz="2000" dirty="0"/>
              <a:t>19112</a:t>
            </a:r>
            <a:r>
              <a:rPr lang="en-US" sz="2000" dirty="0" smtClean="0"/>
              <a:t>) = </a:t>
            </a:r>
            <a:r>
              <a:rPr lang="is-IS" sz="2000" dirty="0" smtClean="0"/>
              <a:t>12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451018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Number of</a:t>
            </a:r>
            <a:r>
              <a:rPr lang="en-US" sz="3200" dirty="0" smtClean="0"/>
              <a:t> </a:t>
            </a:r>
            <a:r>
              <a:rPr lang="en-US" sz="3200" dirty="0" smtClean="0"/>
              <a:t>footprints is proportional to the peak intensity</a:t>
            </a:r>
            <a:endParaRPr lang="en-US" sz="3200" dirty="0"/>
          </a:p>
        </p:txBody>
      </p:sp>
      <p:pic>
        <p:nvPicPr>
          <p:cNvPr id="4" name="Content Placeholder 3" descr="peakintensity_vs_no_of_footprint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915" r="-40915"/>
          <a:stretch>
            <a:fillRect/>
          </a:stretch>
        </p:blipFill>
        <p:spPr>
          <a:xfrm>
            <a:off x="-1603341" y="1689100"/>
            <a:ext cx="7759087" cy="4267200"/>
          </a:xfrm>
        </p:spPr>
      </p:pic>
      <p:pic>
        <p:nvPicPr>
          <p:cNvPr id="5" name="Picture 4" descr="peakintensity_vs_no_of_footprint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500" y="1676400"/>
            <a:ext cx="43053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581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4013200" cy="1644650"/>
          </a:xfrm>
        </p:spPr>
        <p:txBody>
          <a:bodyPr>
            <a:normAutofit/>
          </a:bodyPr>
          <a:lstStyle/>
          <a:p>
            <a:r>
              <a:rPr lang="en-US" sz="2400" b="0" dirty="0" smtClean="0"/>
              <a:t>D</a:t>
            </a:r>
            <a:r>
              <a:rPr lang="en-US" sz="2400" b="0" dirty="0" smtClean="0"/>
              <a:t>istal </a:t>
            </a:r>
            <a:r>
              <a:rPr lang="en-US" sz="2400" b="0" dirty="0" smtClean="0"/>
              <a:t>alpha </a:t>
            </a:r>
            <a:r>
              <a:rPr lang="en-US" sz="2400" b="0" dirty="0" smtClean="0"/>
              <a:t>peaks (5412)</a:t>
            </a:r>
            <a:br>
              <a:rPr lang="en-US" sz="2400" b="0" dirty="0" smtClean="0"/>
            </a:br>
            <a:r>
              <a:rPr lang="en-US" sz="2400" b="0" dirty="0" smtClean="0"/>
              <a:t> vs</a:t>
            </a:r>
            <a:r>
              <a:rPr lang="en-US" sz="2400" b="0" dirty="0" smtClean="0"/>
              <a:t>. </a:t>
            </a:r>
            <a:br>
              <a:rPr lang="en-US" sz="2400" b="0" dirty="0" smtClean="0"/>
            </a:br>
            <a:r>
              <a:rPr lang="en-US" sz="2400" b="0" dirty="0" smtClean="0"/>
              <a:t>non-differential </a:t>
            </a:r>
            <a:r>
              <a:rPr lang="en-US" sz="2400" b="0" dirty="0" smtClean="0"/>
              <a:t>peaks (19112)</a:t>
            </a:r>
            <a:r>
              <a:rPr lang="en-US" sz="2400" dirty="0" smtClean="0"/>
              <a:t> </a:t>
            </a:r>
            <a:endParaRPr lang="en-US" sz="2400" b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57200" y="2434166"/>
            <a:ext cx="3008313" cy="4691063"/>
          </a:xfrm>
        </p:spPr>
        <p:txBody>
          <a:bodyPr>
            <a:normAutofit/>
          </a:bodyPr>
          <a:lstStyle/>
          <a:p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p1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=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number of times the TF overlaps one 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of distal alpha peaks 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per 1000 </a:t>
            </a:r>
            <a:r>
              <a:rPr lang="en-US" sz="1600" dirty="0" err="1" smtClean="0">
                <a:solidFill>
                  <a:srgbClr val="000000"/>
                </a:solidFill>
                <a:ea typeface="Calibri"/>
                <a:cs typeface="Calibri"/>
              </a:rPr>
              <a:t>bp</a:t>
            </a:r>
            <a:endParaRPr lang="en-US" sz="1600" dirty="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p2=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number of times the TF overlaps one 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of non-differential distal 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peaks per 1000 </a:t>
            </a:r>
            <a:r>
              <a:rPr lang="en-US" sz="1600" dirty="0" err="1" smtClean="0">
                <a:solidFill>
                  <a:srgbClr val="000000"/>
                </a:solidFill>
                <a:ea typeface="Calibri"/>
                <a:cs typeface="Calibri"/>
              </a:rPr>
              <a:t>bp</a:t>
            </a:r>
            <a:endParaRPr lang="en-US" sz="1600" dirty="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q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-value=testing difference of p1 and p2, multiple testing corrected</a:t>
            </a:r>
            <a:endParaRPr lang="en-US" sz="16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8350695"/>
              </p:ext>
            </p:extLst>
          </p:nvPr>
        </p:nvGraphicFramePr>
        <p:xfrm>
          <a:off x="4813300" y="492340"/>
          <a:ext cx="3238500" cy="3036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" name="Worksheet" r:id="rId4" imgW="3175000" imgH="29730700" progId="Excel.Sheet.12">
                  <p:embed/>
                </p:oleObj>
              </mc:Choice>
              <mc:Fallback>
                <p:oleObj name="Worksheet" r:id="rId4" imgW="3175000" imgH="29730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13300" y="492340"/>
                        <a:ext cx="3238500" cy="3036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8405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6750"/>
            <a:ext cx="3632200" cy="2355850"/>
          </a:xfrm>
        </p:spPr>
        <p:txBody>
          <a:bodyPr>
            <a:normAutofit fontScale="90000"/>
          </a:bodyPr>
          <a:lstStyle/>
          <a:p>
            <a:r>
              <a:rPr lang="en-US" sz="2400" b="0" dirty="0" smtClean="0"/>
              <a:t>Distal alpha peaks </a:t>
            </a:r>
            <a:r>
              <a:rPr lang="en-US" sz="2400" b="0" dirty="0" smtClean="0"/>
              <a:t>(5412) </a:t>
            </a:r>
            <a:br>
              <a:rPr lang="en-US" sz="2400" b="0" dirty="0" smtClean="0"/>
            </a:br>
            <a:r>
              <a:rPr lang="en-US" sz="2400" b="0" dirty="0" smtClean="0"/>
              <a:t>vs</a:t>
            </a:r>
            <a:r>
              <a:rPr lang="en-US" sz="2400" b="0" dirty="0" smtClean="0"/>
              <a:t>. </a:t>
            </a:r>
            <a:br>
              <a:rPr lang="en-US" sz="2400" b="0" dirty="0" smtClean="0"/>
            </a:br>
            <a:r>
              <a:rPr lang="en-US" sz="2400" b="0" dirty="0" smtClean="0"/>
              <a:t>a subset of non-differential peaks </a:t>
            </a:r>
            <a:r>
              <a:rPr lang="en-US" sz="2400" b="0" dirty="0" smtClean="0"/>
              <a:t>(11690) whose </a:t>
            </a:r>
            <a:r>
              <a:rPr lang="en-US" sz="2400" b="0" dirty="0" smtClean="0"/>
              <a:t>average peak intensity = average peak intensity of distal alpha peaks</a:t>
            </a:r>
            <a:endParaRPr lang="en-US" sz="2400" b="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0622676"/>
              </p:ext>
            </p:extLst>
          </p:nvPr>
        </p:nvGraphicFramePr>
        <p:xfrm>
          <a:off x="4745038" y="606640"/>
          <a:ext cx="3319462" cy="30678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Worksheet" r:id="rId4" imgW="3213100" imgH="29730700" progId="Excel.Sheet.12">
                  <p:embed/>
                </p:oleObj>
              </mc:Choice>
              <mc:Fallback>
                <p:oleObj name="Worksheet" r:id="rId4" imgW="3213100" imgH="29730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45038" y="606640"/>
                        <a:ext cx="3319462" cy="30678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57200" y="3234266"/>
            <a:ext cx="3008313" cy="4691063"/>
          </a:xfrm>
        </p:spPr>
        <p:txBody>
          <a:bodyPr>
            <a:normAutofit/>
          </a:bodyPr>
          <a:lstStyle/>
          <a:p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p1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=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number of times the TF overlaps one 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of distal alpha peaks 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per 1000 </a:t>
            </a:r>
            <a:r>
              <a:rPr lang="en-US" sz="1600" dirty="0" err="1" smtClean="0">
                <a:solidFill>
                  <a:srgbClr val="000000"/>
                </a:solidFill>
                <a:ea typeface="Calibri"/>
                <a:cs typeface="Calibri"/>
              </a:rPr>
              <a:t>bp</a:t>
            </a:r>
            <a:endParaRPr lang="en-US" sz="1600" dirty="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p2=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number of times the TF overlaps one 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of non-differential distal </a:t>
            </a: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peaks per 1000 </a:t>
            </a:r>
            <a:r>
              <a:rPr lang="en-US" sz="1600" dirty="0" err="1" smtClean="0">
                <a:solidFill>
                  <a:srgbClr val="000000"/>
                </a:solidFill>
                <a:ea typeface="Calibri"/>
                <a:cs typeface="Calibri"/>
              </a:rPr>
              <a:t>bp</a:t>
            </a:r>
            <a:endParaRPr lang="en-US" sz="1600" dirty="0">
              <a:solidFill>
                <a:srgbClr val="000000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rgbClr val="000000"/>
                </a:solidFill>
                <a:ea typeface="Calibri"/>
                <a:cs typeface="Calibri"/>
              </a:rPr>
              <a:t>q</a:t>
            </a:r>
            <a:r>
              <a:rPr lang="en-US" sz="1600" dirty="0" smtClean="0">
                <a:solidFill>
                  <a:srgbClr val="000000"/>
                </a:solidFill>
                <a:ea typeface="Calibri"/>
                <a:cs typeface="Calibri"/>
              </a:rPr>
              <a:t>-value=testing difference of p1 and p2, multiple testing corrected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648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8381284"/>
              </p:ext>
            </p:extLst>
          </p:nvPr>
        </p:nvGraphicFramePr>
        <p:xfrm>
          <a:off x="685800" y="606640"/>
          <a:ext cx="3238500" cy="3036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9" name="Worksheet" r:id="rId3" imgW="3175000" imgH="29730700" progId="Excel.Sheet.12">
                  <p:embed/>
                </p:oleObj>
              </mc:Choice>
              <mc:Fallback>
                <p:oleObj name="Worksheet" r:id="rId3" imgW="3175000" imgH="29730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5800" y="606640"/>
                        <a:ext cx="3238500" cy="3036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747118"/>
              </p:ext>
            </p:extLst>
          </p:nvPr>
        </p:nvGraphicFramePr>
        <p:xfrm>
          <a:off x="4745038" y="606640"/>
          <a:ext cx="3319462" cy="30678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Worksheet" r:id="rId5" imgW="3213100" imgH="29730700" progId="Excel.Sheet.12">
                  <p:embed/>
                </p:oleObj>
              </mc:Choice>
              <mc:Fallback>
                <p:oleObj name="Worksheet" r:id="rId5" imgW="3213100" imgH="29730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45038" y="606640"/>
                        <a:ext cx="3319462" cy="30678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85800" y="153432"/>
            <a:ext cx="3313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No. of genes under FDR 0.05 = 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45038" y="184666"/>
            <a:ext cx="3311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No. of genes under FDR 0.05 = 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426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TF </a:t>
            </a:r>
            <a:r>
              <a:rPr lang="en-US" sz="3600" dirty="0" err="1" smtClean="0"/>
              <a:t>footprinting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549400"/>
            <a:ext cx="8467791" cy="4576763"/>
          </a:xfrm>
        </p:spPr>
        <p:txBody>
          <a:bodyPr>
            <a:normAutofit/>
          </a:bodyPr>
          <a:lstStyle/>
          <a:p>
            <a:r>
              <a:rPr lang="en-US" sz="2400" dirty="0" err="1"/>
              <a:t>DNase</a:t>
            </a:r>
            <a:r>
              <a:rPr lang="en-US" sz="2400" dirty="0"/>
              <a:t> I </a:t>
            </a:r>
            <a:r>
              <a:rPr lang="en-US" sz="2400" dirty="0" smtClean="0"/>
              <a:t>cleave DNA </a:t>
            </a:r>
            <a:r>
              <a:rPr lang="en-US" sz="2400" dirty="0"/>
              <a:t>in regions of accessible, or </a:t>
            </a:r>
            <a:r>
              <a:rPr lang="en-US" sz="2400" dirty="0" smtClean="0"/>
              <a:t>hypersensitive chromatin.</a:t>
            </a:r>
          </a:p>
          <a:p>
            <a:r>
              <a:rPr lang="en-US" sz="2400" dirty="0" err="1" smtClean="0"/>
              <a:t>DNase</a:t>
            </a:r>
            <a:r>
              <a:rPr lang="en-US" sz="2400" dirty="0" smtClean="0"/>
              <a:t> </a:t>
            </a:r>
            <a:r>
              <a:rPr lang="en-US" sz="2400" dirty="0"/>
              <a:t>I cleavage is </a:t>
            </a:r>
            <a:r>
              <a:rPr lang="en-US" sz="2400" dirty="0" smtClean="0"/>
              <a:t>hindered </a:t>
            </a:r>
            <a:r>
              <a:rPr lang="en-US" sz="2400" dirty="0"/>
              <a:t>by DNA-bound proteins such as TFs, leading to the creation of “</a:t>
            </a:r>
            <a:r>
              <a:rPr lang="en-US" sz="2400" dirty="0" err="1"/>
              <a:t>DNase</a:t>
            </a:r>
            <a:r>
              <a:rPr lang="en-US" sz="2400" dirty="0"/>
              <a:t> footprints” </a:t>
            </a:r>
            <a:endParaRPr lang="en-US" sz="2400" dirty="0" smtClean="0"/>
          </a:p>
          <a:p>
            <a:r>
              <a:rPr lang="en-US" sz="2400" dirty="0" smtClean="0"/>
              <a:t> </a:t>
            </a:r>
            <a:r>
              <a:rPr lang="en-US" sz="2400" dirty="0"/>
              <a:t>After deep sequencing of </a:t>
            </a:r>
            <a:r>
              <a:rPr lang="en-US" sz="2400" dirty="0" err="1"/>
              <a:t>DNase</a:t>
            </a:r>
            <a:r>
              <a:rPr lang="en-US" sz="2400" dirty="0"/>
              <a:t> I–digested genomic </a:t>
            </a:r>
            <a:r>
              <a:rPr lang="en-US" sz="2400" dirty="0" smtClean="0"/>
              <a:t>DNA, </a:t>
            </a:r>
            <a:r>
              <a:rPr lang="en-US" sz="2400" dirty="0"/>
              <a:t>genome-wide data on chromatin accessibility as well as TF-specific </a:t>
            </a:r>
            <a:r>
              <a:rPr lang="en-US" sz="2400" dirty="0" err="1"/>
              <a:t>DNase</a:t>
            </a:r>
            <a:r>
              <a:rPr lang="en-US" sz="2400" dirty="0"/>
              <a:t> I protection profiles </a:t>
            </a:r>
            <a:r>
              <a:rPr lang="en-US" sz="2400" dirty="0" smtClean="0"/>
              <a:t>are obtained.</a:t>
            </a:r>
          </a:p>
          <a:p>
            <a:r>
              <a:rPr lang="en-US" sz="2400" dirty="0" smtClean="0"/>
              <a:t> TF </a:t>
            </a:r>
            <a:r>
              <a:rPr lang="en-US" sz="2400" dirty="0"/>
              <a:t>signature ‘</a:t>
            </a:r>
            <a:r>
              <a:rPr lang="en-US" sz="2400" dirty="0" err="1"/>
              <a:t>DNase</a:t>
            </a:r>
            <a:r>
              <a:rPr lang="en-US" sz="2400" dirty="0"/>
              <a:t> profiles’ reflect the effect of the TF on DNA shape and local chromatin </a:t>
            </a:r>
            <a:r>
              <a:rPr lang="en-US" sz="2400" dirty="0" smtClean="0"/>
              <a:t>architecture.</a:t>
            </a:r>
            <a:endParaRPr lang="en-US" sz="2400" dirty="0"/>
          </a:p>
          <a:p>
            <a:pPr marL="0" indent="0">
              <a:buNone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69856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Protein Interaction Quantitation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4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/>
          </a:p>
          <a:p>
            <a:r>
              <a:rPr lang="en-US" sz="2400" dirty="0" smtClean="0"/>
              <a:t>Two approaches : </a:t>
            </a:r>
          </a:p>
          <a:p>
            <a:pPr lvl="1"/>
            <a:r>
              <a:rPr lang="en-US" sz="2000" dirty="0" smtClean="0"/>
              <a:t>De novo motif detection : detecting </a:t>
            </a:r>
            <a:r>
              <a:rPr lang="en-US" sz="2000" dirty="0"/>
              <a:t>footprints and subsequently matching them to underlying </a:t>
            </a:r>
            <a:r>
              <a:rPr lang="en-US" sz="2000" dirty="0" smtClean="0"/>
              <a:t>motifs</a:t>
            </a:r>
            <a:endParaRPr lang="en-US" sz="2000" dirty="0"/>
          </a:p>
          <a:p>
            <a:pPr lvl="1"/>
            <a:r>
              <a:rPr lang="en-US" sz="2000" dirty="0"/>
              <a:t>M</a:t>
            </a:r>
            <a:r>
              <a:rPr lang="en-US" sz="2000" dirty="0" smtClean="0"/>
              <a:t>otif</a:t>
            </a:r>
            <a:r>
              <a:rPr lang="en-US" sz="2000" dirty="0"/>
              <a:t>-centered searching </a:t>
            </a:r>
            <a:r>
              <a:rPr lang="en-US" sz="2000" dirty="0" smtClean="0"/>
              <a:t>: beginning </a:t>
            </a:r>
            <a:r>
              <a:rPr lang="en-US" sz="2000" dirty="0"/>
              <a:t>with potentially bound motifs and subsequently determining whether each site has a footprint </a:t>
            </a:r>
          </a:p>
          <a:p>
            <a:r>
              <a:rPr lang="en-US" sz="2400" dirty="0" smtClean="0"/>
              <a:t> PIQ uses </a:t>
            </a:r>
            <a:r>
              <a:rPr lang="en-US" sz="2400" dirty="0"/>
              <a:t>motif-centered searching </a:t>
            </a:r>
            <a:r>
              <a:rPr lang="en-US" sz="2400" dirty="0" smtClean="0"/>
              <a:t>which can </a:t>
            </a:r>
            <a:r>
              <a:rPr lang="en-US" sz="2400" dirty="0"/>
              <a:t>take into account each TF’s unique signature </a:t>
            </a:r>
            <a:r>
              <a:rPr lang="en-US" sz="2400" dirty="0" err="1"/>
              <a:t>DNase</a:t>
            </a:r>
            <a:r>
              <a:rPr lang="en-US" sz="2400" dirty="0"/>
              <a:t> profile information </a:t>
            </a:r>
            <a:r>
              <a:rPr lang="en-US" sz="2400" dirty="0" smtClean="0"/>
              <a:t>to improve </a:t>
            </a:r>
            <a:r>
              <a:rPr lang="en-US" sz="2400" dirty="0"/>
              <a:t>individual binding </a:t>
            </a:r>
            <a:r>
              <a:rPr lang="en-US" sz="2400" dirty="0" smtClean="0"/>
              <a:t>prediction.  </a:t>
            </a:r>
          </a:p>
          <a:p>
            <a:r>
              <a:rPr lang="en-US" sz="2400" dirty="0" smtClean="0"/>
              <a:t>PIQ integrates </a:t>
            </a:r>
            <a:r>
              <a:rPr lang="en-US" sz="2400" dirty="0"/>
              <a:t>prior information, such as the quality of a motif match, so that the method behaves robustly even with weak motifs or low-coverage data. </a:t>
            </a:r>
            <a:endParaRPr lang="en-US" sz="2400" dirty="0" smtClean="0"/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4203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Protein Interaction Quantitation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820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  The </a:t>
            </a:r>
            <a:r>
              <a:rPr lang="en-US" sz="2400" dirty="0"/>
              <a:t>input for PIQ is </a:t>
            </a:r>
            <a:r>
              <a:rPr lang="en-US" sz="2400" dirty="0" err="1"/>
              <a:t>DNase-seq</a:t>
            </a:r>
            <a:r>
              <a:rPr lang="en-US" sz="2400" dirty="0"/>
              <a:t> data </a:t>
            </a:r>
            <a:r>
              <a:rPr lang="en-US" sz="2400" dirty="0" smtClean="0"/>
              <a:t>and </a:t>
            </a:r>
            <a:r>
              <a:rPr lang="en-US" sz="2400" dirty="0"/>
              <a:t>a list of motifs represented as position weight matrices (PWMs) that describe candidate TF binding sites. </a:t>
            </a:r>
            <a:endParaRPr lang="en-US" sz="2400" dirty="0" smtClean="0"/>
          </a:p>
          <a:p>
            <a:r>
              <a:rPr lang="en-US" sz="2400" dirty="0" smtClean="0"/>
              <a:t>The </a:t>
            </a:r>
            <a:r>
              <a:rPr lang="en-US" sz="2400" dirty="0"/>
              <a:t>output of PIQ is the probability of occupancy for each candidate binding site in the </a:t>
            </a:r>
            <a:r>
              <a:rPr lang="en-US" sz="2400" dirty="0" smtClean="0"/>
              <a:t>genome.</a:t>
            </a:r>
            <a:endParaRPr lang="en-US" sz="2400" dirty="0" smtClean="0"/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7542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nbt.2798-F1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284" r="-34284"/>
          <a:stretch>
            <a:fillRect/>
          </a:stretch>
        </p:blipFill>
        <p:spPr>
          <a:xfrm>
            <a:off x="-166298" y="457200"/>
            <a:ext cx="10446482" cy="5745163"/>
          </a:xfrm>
        </p:spPr>
      </p:pic>
    </p:spTree>
    <p:extLst>
      <p:ext uri="{BB962C8B-B14F-4D97-AF65-F5344CB8AC3E}">
        <p14:creationId xmlns:p14="http://schemas.microsoft.com/office/powerpoint/2010/main" val="2502887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5769"/>
            <a:ext cx="8229600" cy="32226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Step 1: </a:t>
            </a:r>
            <a:r>
              <a:rPr lang="en-US" sz="2800" dirty="0"/>
              <a:t>computation of a background </a:t>
            </a:r>
            <a:r>
              <a:rPr lang="en-US" sz="2800" dirty="0" smtClean="0"/>
              <a:t>model,</a:t>
            </a:r>
            <a:br>
              <a:rPr lang="en-US" sz="2800" dirty="0" smtClean="0"/>
            </a:br>
            <a:r>
              <a:rPr lang="en-US" sz="2800" dirty="0" smtClean="0"/>
              <a:t> no factor binding case  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7812"/>
            <a:ext cx="8229600" cy="52371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 </a:t>
            </a:r>
            <a:r>
              <a:rPr lang="en-US" sz="2200" dirty="0" smtClean="0"/>
              <a:t>PIQ </a:t>
            </a:r>
            <a:r>
              <a:rPr lang="en-US" sz="2200" dirty="0"/>
              <a:t>models raw </a:t>
            </a:r>
            <a:r>
              <a:rPr lang="en-US" sz="2200" dirty="0" err="1"/>
              <a:t>DNase-seq</a:t>
            </a:r>
            <a:r>
              <a:rPr lang="en-US" sz="2200" dirty="0"/>
              <a:t> reads as arising from a Gaussian process, which is a statistical model that removes noise by adaptively smoothing the reads from neighboring </a:t>
            </a:r>
            <a:r>
              <a:rPr lang="en-US" sz="2200" dirty="0" smtClean="0"/>
              <a:t>bases.</a:t>
            </a:r>
          </a:p>
          <a:p>
            <a:endParaRPr lang="en-US" sz="2200" dirty="0"/>
          </a:p>
          <a:p>
            <a:endParaRPr lang="en-US" sz="2200" dirty="0" smtClean="0"/>
          </a:p>
          <a:p>
            <a:pPr marL="0" indent="0">
              <a:buNone/>
            </a:pPr>
            <a:r>
              <a:rPr lang="en-US" sz="2200" dirty="0" smtClean="0"/>
              <a:t>  </a:t>
            </a:r>
          </a:p>
          <a:p>
            <a:pPr lvl="1"/>
            <a:r>
              <a:rPr lang="en-US" sz="1800" dirty="0" err="1" smtClean="0"/>
              <a:t>μ</a:t>
            </a:r>
            <a:r>
              <a:rPr lang="en-US" sz="1800" baseline="-25000" dirty="0" err="1" smtClean="0"/>
              <a:t>i</a:t>
            </a:r>
            <a:r>
              <a:rPr lang="en-US" sz="1800" dirty="0" smtClean="0"/>
              <a:t> : log-read rate per base </a:t>
            </a:r>
          </a:p>
          <a:p>
            <a:pPr lvl="1"/>
            <a:r>
              <a:rPr lang="en-US" sz="1800" dirty="0" smtClean="0"/>
              <a:t>μ</a:t>
            </a:r>
            <a:r>
              <a:rPr lang="en-US" sz="1800" baseline="-25000" dirty="0" smtClean="0"/>
              <a:t>0</a:t>
            </a:r>
            <a:r>
              <a:rPr lang="en-US" sz="1800" dirty="0" smtClean="0"/>
              <a:t> : average </a:t>
            </a:r>
            <a:r>
              <a:rPr lang="en-US" sz="1800" dirty="0"/>
              <a:t>log-read rate per </a:t>
            </a:r>
            <a:r>
              <a:rPr lang="en-US" sz="1800" dirty="0" smtClean="0"/>
              <a:t>base, </a:t>
            </a:r>
            <a:r>
              <a:rPr lang="en-US" sz="1800" dirty="0"/>
              <a:t>a vector of length N with identical </a:t>
            </a:r>
            <a:r>
              <a:rPr lang="en-US" sz="1800" dirty="0" smtClean="0"/>
              <a:t>entries</a:t>
            </a:r>
          </a:p>
          <a:p>
            <a:pPr lvl="1"/>
            <a:r>
              <a:rPr lang="en-US" sz="1800" dirty="0" smtClean="0"/>
              <a:t> </a:t>
            </a:r>
            <a:r>
              <a:rPr lang="en-US" sz="1800" dirty="0"/>
              <a:t>σ</a:t>
            </a:r>
            <a:r>
              <a:rPr lang="en-US" sz="1800" baseline="-25000" dirty="0"/>
              <a:t>0</a:t>
            </a:r>
            <a:r>
              <a:rPr lang="en-US" sz="1800" dirty="0"/>
              <a:t> </a:t>
            </a:r>
            <a:r>
              <a:rPr lang="en-US" sz="1800" dirty="0" smtClean="0"/>
              <a:t>: marginal deviation </a:t>
            </a:r>
            <a:r>
              <a:rPr lang="en-US" sz="1800" dirty="0"/>
              <a:t>in log-read </a:t>
            </a:r>
            <a:r>
              <a:rPr lang="en-US" sz="1800" dirty="0" smtClean="0"/>
              <a:t>rates</a:t>
            </a:r>
          </a:p>
          <a:p>
            <a:pPr lvl="1"/>
            <a:r>
              <a:rPr lang="en-US" sz="1800" dirty="0" smtClean="0"/>
              <a:t> </a:t>
            </a:r>
            <a:r>
              <a:rPr lang="en-US" sz="1800" dirty="0" err="1" smtClean="0"/>
              <a:t>k</a:t>
            </a:r>
            <a:r>
              <a:rPr lang="en-US" sz="1800" baseline="-25000" dirty="0" err="1"/>
              <a:t>|i-j</a:t>
            </a:r>
            <a:r>
              <a:rPr lang="en-US" sz="1800" baseline="-25000" dirty="0" smtClean="0"/>
              <a:t>|</a:t>
            </a:r>
            <a:r>
              <a:rPr lang="en-US" sz="1800" dirty="0"/>
              <a:t> </a:t>
            </a:r>
            <a:r>
              <a:rPr lang="en-US" sz="1800" dirty="0" smtClean="0"/>
              <a:t>: </a:t>
            </a:r>
            <a:r>
              <a:rPr lang="en-US" sz="1800" dirty="0"/>
              <a:t>the correlation between neighboring bases. </a:t>
            </a:r>
            <a:endParaRPr lang="en-US" sz="1800" dirty="0" smtClean="0"/>
          </a:p>
          <a:p>
            <a:r>
              <a:rPr lang="en-US" sz="2200" dirty="0" smtClean="0"/>
              <a:t>Given </a:t>
            </a:r>
            <a:r>
              <a:rPr lang="en-US" sz="2200" dirty="0" err="1"/>
              <a:t>μ</a:t>
            </a:r>
            <a:r>
              <a:rPr lang="en-US" sz="2200" baseline="-25000" dirty="0" err="1"/>
              <a:t>i</a:t>
            </a:r>
            <a:r>
              <a:rPr lang="en-US" sz="2200" dirty="0"/>
              <a:t> , the read per base x</a:t>
            </a:r>
            <a:r>
              <a:rPr lang="en-US" sz="2200" baseline="-25000" dirty="0"/>
              <a:t>i  </a:t>
            </a:r>
            <a:r>
              <a:rPr lang="en-US" sz="2200" dirty="0"/>
              <a:t>is distributed Poisson with log-rate equal to </a:t>
            </a:r>
            <a:r>
              <a:rPr lang="en-US" sz="2200" dirty="0" err="1"/>
              <a:t>μ</a:t>
            </a:r>
            <a:r>
              <a:rPr lang="en-US" sz="2200" baseline="-25000" dirty="0" err="1"/>
              <a:t>i</a:t>
            </a:r>
            <a:r>
              <a:rPr lang="en-US" sz="2200" dirty="0"/>
              <a:t>  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pic>
        <p:nvPicPr>
          <p:cNvPr id="4" name="Picture 3" descr="Screen Shot 2017-03-10 at 10.35.1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100" y="2336800"/>
            <a:ext cx="4699000" cy="1180966"/>
          </a:xfrm>
          <a:prstGeom prst="rect">
            <a:avLst/>
          </a:prstGeom>
        </p:spPr>
      </p:pic>
      <p:pic>
        <p:nvPicPr>
          <p:cNvPr id="5" name="Picture 4" descr="Screen Shot 2017-03-10 at 1.47.17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5485934"/>
            <a:ext cx="3403600" cy="49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42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Step2 </a:t>
            </a:r>
            <a:r>
              <a:rPr lang="en-US" sz="2800" dirty="0"/>
              <a:t>: identification of a candidate </a:t>
            </a:r>
            <a:r>
              <a:rPr lang="en-US" sz="2800" dirty="0" smtClean="0"/>
              <a:t>site and binding model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82000" cy="35179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PIQ </a:t>
            </a:r>
            <a:r>
              <a:rPr lang="en-US" sz="2400" dirty="0"/>
              <a:t>scans for </a:t>
            </a:r>
            <a:r>
              <a:rPr lang="en-US" sz="2400" dirty="0" err="1"/>
              <a:t>DNase</a:t>
            </a:r>
            <a:r>
              <a:rPr lang="en-US" sz="2400" dirty="0"/>
              <a:t> profiles at PWM </a:t>
            </a:r>
            <a:r>
              <a:rPr lang="en-US" sz="2400" dirty="0" smtClean="0"/>
              <a:t>motifs and find a binding site candidate m whose score passes some threshold. </a:t>
            </a:r>
          </a:p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m</a:t>
            </a:r>
            <a:r>
              <a:rPr lang="en-US" sz="2400" baseline="-25000" dirty="0" smtClean="0"/>
              <a:t> </a:t>
            </a:r>
            <a:r>
              <a:rPr lang="en-US" sz="2400" dirty="0"/>
              <a:t>:</a:t>
            </a:r>
            <a:r>
              <a:rPr lang="en-US" sz="2400" dirty="0" smtClean="0"/>
              <a:t> </a:t>
            </a:r>
            <a:r>
              <a:rPr lang="en-US" sz="2400" dirty="0"/>
              <a:t>base-pair representing the midpoint of such a motif </a:t>
            </a:r>
            <a:r>
              <a:rPr lang="en-US" sz="2400" dirty="0" smtClean="0"/>
              <a:t>match</a:t>
            </a:r>
          </a:p>
          <a:p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baseline="-25000" dirty="0" err="1" smtClean="0"/>
              <a:t>m</a:t>
            </a:r>
            <a:r>
              <a:rPr lang="en-US" sz="2400" dirty="0" smtClean="0"/>
              <a:t> : indicator of </a:t>
            </a:r>
            <a:r>
              <a:rPr lang="en-US" sz="2400" dirty="0"/>
              <a:t>whether the site is </a:t>
            </a:r>
            <a:r>
              <a:rPr lang="en-US" sz="2400" dirty="0" smtClean="0"/>
              <a:t>bound </a:t>
            </a:r>
          </a:p>
          <a:p>
            <a:r>
              <a:rPr lang="en-US" sz="2400" dirty="0" smtClean="0"/>
              <a:t> β : </a:t>
            </a:r>
            <a:r>
              <a:rPr lang="en-US" sz="2400" dirty="0" err="1" smtClean="0"/>
              <a:t>DNase</a:t>
            </a:r>
            <a:r>
              <a:rPr lang="en-US" sz="2400" dirty="0" smtClean="0"/>
              <a:t> </a:t>
            </a:r>
            <a:r>
              <a:rPr lang="en-US" sz="2400" dirty="0"/>
              <a:t>profile parameter </a:t>
            </a:r>
            <a:r>
              <a:rPr lang="en-US" sz="2400" dirty="0" smtClean="0"/>
              <a:t>representing </a:t>
            </a:r>
            <a:r>
              <a:rPr lang="en-US" sz="2400" dirty="0"/>
              <a:t>TF’s effect on W base pairs around a motif match</a:t>
            </a:r>
            <a:r>
              <a:rPr lang="en-US" sz="2400" dirty="0" smtClean="0"/>
              <a:t>. </a:t>
            </a:r>
            <a:endParaRPr lang="en-US" sz="2400" dirty="0"/>
          </a:p>
          <a:p>
            <a:r>
              <a:rPr lang="en-US" sz="2400" dirty="0"/>
              <a:t>B</a:t>
            </a:r>
            <a:r>
              <a:rPr lang="en-US" sz="2400" dirty="0" smtClean="0"/>
              <a:t>inding</a:t>
            </a:r>
            <a:r>
              <a:rPr lang="en-US" sz="2400" dirty="0"/>
              <a:t>-adjusted read rates for </a:t>
            </a:r>
            <a:r>
              <a:rPr lang="en-US" sz="2400" dirty="0" smtClean="0"/>
              <a:t>the + strand </a:t>
            </a:r>
            <a:r>
              <a:rPr lang="en-US" sz="2400" dirty="0"/>
              <a:t>at a base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smtClean="0"/>
              <a:t> :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pPr lvl="1"/>
            <a:endParaRPr lang="en-US" sz="2400" dirty="0"/>
          </a:p>
        </p:txBody>
      </p:sp>
      <p:pic>
        <p:nvPicPr>
          <p:cNvPr id="4" name="Picture 3" descr="Screen Shot 2017-03-10 at 1.56.1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0" y="5138361"/>
            <a:ext cx="4953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2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Prior </a:t>
            </a:r>
            <a:r>
              <a:rPr lang="en-US" sz="2800" dirty="0"/>
              <a:t>model over binding indicators </a:t>
            </a:r>
            <a:r>
              <a:rPr lang="en-US" sz="2800" dirty="0" err="1" smtClean="0"/>
              <a:t>I</a:t>
            </a:r>
            <a:r>
              <a:rPr lang="en-US" sz="2800" baseline="-25000" dirty="0" err="1" smtClean="0"/>
              <a:t>m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59800" cy="4495799"/>
          </a:xfrm>
        </p:spPr>
        <p:txBody>
          <a:bodyPr>
            <a:normAutofit fontScale="62500" lnSpcReduction="20000"/>
          </a:bodyPr>
          <a:lstStyle/>
          <a:p>
            <a:r>
              <a:rPr lang="en-US" sz="3800" dirty="0" smtClean="0"/>
              <a:t> Encodes </a:t>
            </a:r>
            <a:r>
              <a:rPr lang="en-US" sz="3800" dirty="0"/>
              <a:t>the requirement that binding events should occur more frequently as motif score and overall hypersensitivity increases. </a:t>
            </a:r>
            <a:endParaRPr lang="en-US" sz="3800" dirty="0" smtClean="0"/>
          </a:p>
          <a:p>
            <a:r>
              <a:rPr lang="en-US" sz="3800" dirty="0"/>
              <a:t>Prior model for </a:t>
            </a:r>
            <a:r>
              <a:rPr lang="en-US" sz="3800" dirty="0" err="1"/>
              <a:t>I</a:t>
            </a:r>
            <a:r>
              <a:rPr lang="en-US" sz="3800" baseline="-25000" dirty="0" err="1"/>
              <a:t>j</a:t>
            </a:r>
            <a:r>
              <a:rPr lang="en-US" sz="3800" dirty="0"/>
              <a:t> : </a:t>
            </a:r>
          </a:p>
          <a:p>
            <a:endParaRPr lang="en-US" sz="3800" dirty="0" smtClean="0"/>
          </a:p>
          <a:p>
            <a:endParaRPr lang="en-US" sz="3800" dirty="0"/>
          </a:p>
          <a:p>
            <a:pPr lvl="1"/>
            <a:r>
              <a:rPr lang="en-US" sz="3800" dirty="0" smtClean="0"/>
              <a:t> </a:t>
            </a:r>
            <a:r>
              <a:rPr lang="en-US" sz="3800" dirty="0"/>
              <a:t>f and </a:t>
            </a:r>
            <a:r>
              <a:rPr lang="en-US" sz="3800" dirty="0" smtClean="0"/>
              <a:t>g : </a:t>
            </a:r>
            <a:r>
              <a:rPr lang="en-US" sz="3800" dirty="0"/>
              <a:t>arbitrary monotone </a:t>
            </a:r>
            <a:r>
              <a:rPr lang="en-US" sz="3800" dirty="0" smtClean="0"/>
              <a:t>functions</a:t>
            </a:r>
            <a:endParaRPr lang="en-US" sz="3800" dirty="0"/>
          </a:p>
          <a:p>
            <a:pPr lvl="1"/>
            <a:r>
              <a:rPr lang="en-US" sz="3800" dirty="0" smtClean="0"/>
              <a:t> </a:t>
            </a:r>
            <a:r>
              <a:rPr lang="en-US" sz="3800" dirty="0" err="1" smtClean="0"/>
              <a:t>s</a:t>
            </a:r>
            <a:r>
              <a:rPr lang="en-US" sz="3800" baseline="-25000" dirty="0" err="1" smtClean="0"/>
              <a:t>j</a:t>
            </a:r>
            <a:r>
              <a:rPr lang="en-US" sz="3800" dirty="0" smtClean="0"/>
              <a:t> : motif </a:t>
            </a:r>
            <a:r>
              <a:rPr lang="en-US" sz="3800" dirty="0"/>
              <a:t>score for candidate </a:t>
            </a:r>
            <a:r>
              <a:rPr lang="en-US" sz="3800" dirty="0" smtClean="0"/>
              <a:t>j</a:t>
            </a:r>
          </a:p>
          <a:p>
            <a:pPr lvl="1"/>
            <a:r>
              <a:rPr lang="en-US" sz="3800" dirty="0" smtClean="0"/>
              <a:t> </a:t>
            </a:r>
            <a:r>
              <a:rPr lang="en-US" sz="3800" dirty="0" err="1"/>
              <a:t>c</a:t>
            </a:r>
            <a:r>
              <a:rPr lang="en-US" sz="3800" baseline="-25000" dirty="0" err="1"/>
              <a:t>j</a:t>
            </a:r>
            <a:r>
              <a:rPr lang="en-US" sz="3800" dirty="0"/>
              <a:t> :</a:t>
            </a:r>
            <a:r>
              <a:rPr lang="en-US" sz="3800" dirty="0" smtClean="0"/>
              <a:t> </a:t>
            </a:r>
            <a:r>
              <a:rPr lang="en-US" sz="3800" dirty="0"/>
              <a:t>total number of </a:t>
            </a:r>
            <a:r>
              <a:rPr lang="en-US" sz="3800" dirty="0" err="1"/>
              <a:t>DNase</a:t>
            </a:r>
            <a:r>
              <a:rPr lang="en-US" sz="3800" dirty="0"/>
              <a:t> counts within M base </a:t>
            </a:r>
            <a:r>
              <a:rPr lang="en-US" sz="3800" dirty="0" smtClean="0"/>
              <a:t>pairs</a:t>
            </a:r>
          </a:p>
          <a:p>
            <a:pPr marL="0" indent="0">
              <a:buNone/>
            </a:pPr>
            <a:endParaRPr lang="en-US" sz="3800" dirty="0"/>
          </a:p>
          <a:p>
            <a:r>
              <a:rPr lang="en-US" sz="3800" dirty="0" smtClean="0"/>
              <a:t>f </a:t>
            </a:r>
            <a:r>
              <a:rPr lang="en-US" sz="3800" dirty="0"/>
              <a:t>and g are estimated to maximize marginal likelihood and are </a:t>
            </a:r>
            <a:r>
              <a:rPr lang="en-US" sz="3800" dirty="0" smtClean="0"/>
              <a:t>TF </a:t>
            </a:r>
            <a:r>
              <a:rPr lang="en-US" sz="3800" dirty="0"/>
              <a:t>and experiment specific. </a:t>
            </a:r>
          </a:p>
          <a:p>
            <a:endParaRPr lang="en-US" dirty="0"/>
          </a:p>
        </p:txBody>
      </p:sp>
      <p:pic>
        <p:nvPicPr>
          <p:cNvPr id="4" name="Picture 3" descr="Screen Shot 2017-03-10 at 1.5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2813050"/>
            <a:ext cx="33528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38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2962"/>
          </a:xfrm>
        </p:spPr>
        <p:txBody>
          <a:bodyPr>
            <a:normAutofit/>
          </a:bodyPr>
          <a:lstStyle/>
          <a:p>
            <a:r>
              <a:rPr lang="en-US" sz="2800" dirty="0"/>
              <a:t>Step 3: estimation of TF binding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Estimate parameters μ</a:t>
            </a:r>
            <a:r>
              <a:rPr lang="en-US" sz="2400" baseline="-25000" dirty="0" smtClean="0"/>
              <a:t>0</a:t>
            </a:r>
            <a:r>
              <a:rPr lang="en-US" sz="2400" dirty="0" smtClean="0"/>
              <a:t>, σ</a:t>
            </a:r>
            <a:r>
              <a:rPr lang="en-US" sz="2400" baseline="-25000" dirty="0" smtClean="0"/>
              <a:t>0</a:t>
            </a:r>
            <a:r>
              <a:rPr lang="en-US" sz="2400" dirty="0" smtClean="0"/>
              <a:t>, </a:t>
            </a:r>
            <a:r>
              <a:rPr lang="en-US" sz="2400" dirty="0" err="1" smtClean="0"/>
              <a:t>k</a:t>
            </a:r>
            <a:r>
              <a:rPr lang="en-US" sz="2400" baseline="-25000" dirty="0" err="1"/>
              <a:t>|i-j</a:t>
            </a:r>
            <a:r>
              <a:rPr lang="en-US" sz="2400" baseline="-25000" dirty="0" smtClean="0"/>
              <a:t>|</a:t>
            </a:r>
            <a:r>
              <a:rPr lang="en-US" sz="2400" dirty="0" smtClean="0"/>
              <a:t>, β</a:t>
            </a:r>
            <a:r>
              <a:rPr lang="en-US" sz="2400" baseline="-25000" dirty="0" err="1" smtClean="0"/>
              <a:t>i-j,l</a:t>
            </a:r>
            <a:r>
              <a:rPr lang="en-US" sz="2400" baseline="-25000" dirty="0" smtClean="0"/>
              <a:t>  </a:t>
            </a:r>
            <a:r>
              <a:rPr lang="en-US" sz="2400" dirty="0" smtClean="0"/>
              <a:t>to maximize the likelihood of the observed reads </a:t>
            </a:r>
            <a:r>
              <a:rPr lang="en-US" sz="2400" dirty="0" err="1" smtClean="0"/>
              <a:t>C</a:t>
            </a:r>
            <a:r>
              <a:rPr lang="en-US" sz="2400" baseline="-25000" dirty="0" err="1" smtClean="0"/>
              <a:t>i</a:t>
            </a:r>
            <a:r>
              <a:rPr lang="en-US" sz="2400" baseline="-25000" dirty="0" smtClean="0"/>
              <a:t>   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btain </a:t>
            </a:r>
            <a:r>
              <a:rPr lang="en-US" sz="2400" dirty="0"/>
              <a:t>posterior mean and variance of per base rates </a:t>
            </a:r>
            <a:r>
              <a:rPr lang="en-US" sz="2400" dirty="0" smtClean="0"/>
              <a:t>E(</a:t>
            </a:r>
            <a:r>
              <a:rPr lang="en-US" sz="2400" dirty="0" err="1" smtClean="0"/>
              <a:t>μ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), </a:t>
            </a:r>
            <a:r>
              <a:rPr lang="en-US" sz="2400" dirty="0" err="1" smtClean="0"/>
              <a:t>Var</a:t>
            </a:r>
            <a:r>
              <a:rPr lang="en-US" sz="2400" dirty="0" smtClean="0"/>
              <a:t>(</a:t>
            </a:r>
            <a:r>
              <a:rPr lang="en-US" sz="2400" dirty="0" err="1" smtClean="0"/>
              <a:t>μ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)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inding </a:t>
            </a:r>
            <a:r>
              <a:rPr lang="en-US" sz="2400" dirty="0"/>
              <a:t>identity for </a:t>
            </a:r>
            <a:r>
              <a:rPr lang="en-US" sz="2400" dirty="0" smtClean="0"/>
              <a:t>a </a:t>
            </a:r>
            <a:r>
              <a:rPr lang="en-US" sz="2400" dirty="0"/>
              <a:t>binding site is </a:t>
            </a:r>
            <a:r>
              <a:rPr lang="en-US" sz="2400" dirty="0" smtClean="0"/>
              <a:t>inferred </a:t>
            </a:r>
            <a:r>
              <a:rPr lang="en-US" sz="2400" dirty="0"/>
              <a:t>via the likelihood ratio </a:t>
            </a:r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where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" name="Picture 3" descr="Screen Shot 2017-03-10 at 4.15.5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4127500"/>
            <a:ext cx="3022600" cy="609600"/>
          </a:xfrm>
          <a:prstGeom prst="rect">
            <a:avLst/>
          </a:prstGeom>
        </p:spPr>
      </p:pic>
      <p:pic>
        <p:nvPicPr>
          <p:cNvPr id="6" name="Picture 5" descr="Screen Shot 2017-03-10 at 4.17.1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5041900"/>
            <a:ext cx="53594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92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10401</TotalTime>
  <Words>953</Words>
  <Application>Microsoft Macintosh PowerPoint</Application>
  <PresentationFormat>On-screen Show (4:3)</PresentationFormat>
  <Paragraphs>125</Paragraphs>
  <Slides>17</Slides>
  <Notes>11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Office Theme</vt:lpstr>
      <vt:lpstr>Microsoft Excel Sheet</vt:lpstr>
      <vt:lpstr>Introduction to Protein Interaction Quantitation (PIQ)</vt:lpstr>
      <vt:lpstr>TF footprinting</vt:lpstr>
      <vt:lpstr>Protein Interaction Quantitation </vt:lpstr>
      <vt:lpstr>Protein Interaction Quantitation </vt:lpstr>
      <vt:lpstr>PowerPoint Presentation</vt:lpstr>
      <vt:lpstr>Step 1: computation of a background model,  no factor binding case  </vt:lpstr>
      <vt:lpstr>Step2 : identification of a candidate site and binding model</vt:lpstr>
      <vt:lpstr>Prior model over binding indicators Im </vt:lpstr>
      <vt:lpstr>Step 3: estimation of TF binding </vt:lpstr>
      <vt:lpstr>Step 4. Constructing binary binding site calls </vt:lpstr>
      <vt:lpstr>Mouse Jaspar Core Data</vt:lpstr>
      <vt:lpstr>output</vt:lpstr>
      <vt:lpstr>Footprint enrichment test</vt:lpstr>
      <vt:lpstr>Number of footprints is proportional to the peak intensity</vt:lpstr>
      <vt:lpstr>Distal alpha peaks (5412)  vs.  non-differential peaks (19112) </vt:lpstr>
      <vt:lpstr>Distal alpha peaks (5412)  vs.  a subset of non-differential peaks (11690) whose average peak intensity = average peak intensity of distal alpha peaks</vt:lpstr>
      <vt:lpstr>PowerPoint Presentation</vt:lpstr>
    </vt:vector>
  </TitlesOfParts>
  <Company>TJL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Update: 1/10/17</dc:title>
  <dc:creator>Nathan Lawlor</dc:creator>
  <cp:lastModifiedBy>Ahrim Youn</cp:lastModifiedBy>
  <cp:revision>622</cp:revision>
  <dcterms:created xsi:type="dcterms:W3CDTF">2017-01-09T13:55:35Z</dcterms:created>
  <dcterms:modified xsi:type="dcterms:W3CDTF">2017-03-13T21:12:11Z</dcterms:modified>
</cp:coreProperties>
</file>

<file path=docProps/thumbnail.jpeg>
</file>